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364" r:id="rId7"/>
    <p:sldId id="267" r:id="rId8"/>
    <p:sldId id="372" r:id="rId9"/>
    <p:sldId id="396" r:id="rId10"/>
    <p:sldId id="397" r:id="rId11"/>
    <p:sldId id="398" r:id="rId12"/>
    <p:sldId id="399" r:id="rId13"/>
    <p:sldId id="357" r:id="rId14"/>
    <p:sldId id="380" r:id="rId15"/>
    <p:sldId id="381" r:id="rId16"/>
    <p:sldId id="39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72"/>
            <p14:sldId id="396"/>
            <p14:sldId id="397"/>
            <p14:sldId id="398"/>
            <p14:sldId id="399"/>
            <p14:sldId id="357"/>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2AE33"/>
    <a:srgbClr val="3F97A4"/>
    <a:srgbClr val="002060"/>
    <a:srgbClr val="332890"/>
    <a:srgbClr val="498B57"/>
    <a:srgbClr val="DD0907"/>
    <a:srgbClr val="0707D5"/>
    <a:srgbClr val="808080"/>
    <a:srgbClr val="E01D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4" autoAdjust="0"/>
    <p:restoredTop sz="84596" autoAdjust="0"/>
  </p:normalViewPr>
  <p:slideViewPr>
    <p:cSldViewPr snapToGrid="0">
      <p:cViewPr>
        <p:scale>
          <a:sx n="100" d="100"/>
          <a:sy n="100" d="100"/>
        </p:scale>
        <p:origin x="1338" y="-144"/>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2019/7/12</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2019/7/12</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配置を</a:t>
            </a:r>
            <a:r>
              <a:rPr kumimoji="1" lang="en-US" altLang="ja-JP" dirty="0" smtClean="0"/>
              <a:t>Z</a:t>
            </a:r>
            <a:r>
              <a:rPr kumimoji="1" lang="ja-JP" altLang="en-US" dirty="0" smtClean="0"/>
              <a:t>型に</a:t>
            </a:r>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9, 10</a:t>
            </a:r>
            <a:r>
              <a:rPr kumimoji="1" lang="ja-JP" altLang="en-US"/>
              <a:t>分ぐらいで、この</a:t>
            </a:r>
            <a:r>
              <a:rPr kumimoji="1" lang="en-US" altLang="ja-JP" dirty="0"/>
              <a:t>Case</a:t>
            </a:r>
            <a:r>
              <a:rPr kumimoji="1" lang="ja-JP" altLang="en-US"/>
              <a:t>が終了したらいいかんじ。</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3443854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8" name="タイトル 1">
            <a:extLst>
              <a:ext uri="{FF2B5EF4-FFF2-40B4-BE49-F238E27FC236}">
                <a16:creationId xmlns="" xmlns:a16="http://schemas.microsoft.com/office/drawing/2014/main" id="{B8FEBB88-1CB7-4973-AF8C-AC5489ABFF5C}"/>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コンテンツ プレースホルダー 2">
            <a:extLst>
              <a:ext uri="{FF2B5EF4-FFF2-40B4-BE49-F238E27FC236}">
                <a16:creationId xmlns="" xmlns:a16="http://schemas.microsoft.com/office/drawing/2014/main" id="{241CC082-E0EF-4D10-BDF4-78A1B908588C}"/>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221918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 id="2147483711" r:id="rId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8.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6.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3.mp4"/><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uFill>
                  <a:solidFill>
                    <a:srgbClr val="FF695E"/>
                  </a:solidFill>
                </a:uFill>
                <a:cs typeface="Arial" panose="020B0604020202020204" pitchFamily="34" charset="0"/>
              </a:rPr>
              <a:t>数値シミュレーションレーションによる</a:t>
            </a:r>
            <a:endParaRPr lang="en-US" altLang="ja-JP" sz="3600" b="1" dirty="0" smtClean="0">
              <a:uFill>
                <a:solidFill>
                  <a:srgbClr val="FF695E"/>
                </a:solidFill>
              </a:uFill>
              <a:cs typeface="Arial" panose="020B0604020202020204" pitchFamily="34" charset="0"/>
            </a:endParaRPr>
          </a:p>
          <a:p>
            <a:pPr algn="ctr"/>
            <a:r>
              <a:rPr lang="ja-JP" altLang="en-US" sz="3600" b="1" dirty="0" smtClean="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smtClean="0">
                <a:latin typeface="メイリオ" panose="020B0604030504040204" pitchFamily="50" charset="-128"/>
                <a:ea typeface="メイリオ" panose="020B0604030504040204" pitchFamily="50" charset="-128"/>
                <a:cs typeface="Arial" panose="020B0604020202020204" pitchFamily="34" charset="0"/>
              </a:rPr>
              <a:t>1</a:t>
            </a:r>
            <a:r>
              <a:rPr lang="en-US" altLang="ja-JP" sz="1050" dirty="0">
                <a:latin typeface="メイリオ" panose="020B0604030504040204" pitchFamily="50" charset="-128"/>
                <a:ea typeface="メイリオ" panose="020B0604030504040204" pitchFamily="50" charset="-128"/>
                <a:cs typeface="Arial" panose="020B0604020202020204" pitchFamily="34" charset="0"/>
              </a:rPr>
              <a:t>.</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 東京</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大学</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大学院工学系研究科原子力国際専攻</a:t>
            </a:r>
            <a:endParaRPr lang="ja-JP" altLang="en-US" sz="1050" dirty="0">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smtClean="0">
                <a:latin typeface="Arial" panose="020B0604020202020204" pitchFamily="34" charset="0"/>
                <a:cs typeface="Arial" panose="020B0604020202020204" pitchFamily="34" charset="0"/>
              </a:rPr>
              <a:t>化学工学会関東支部横浜大会</a:t>
            </a:r>
            <a:endParaRPr lang="en-US" altLang="ja-JP" sz="1200" dirty="0" smtClean="0">
              <a:latin typeface="Arial" panose="020B0604020202020204" pitchFamily="34" charset="0"/>
              <a:cs typeface="Arial" panose="020B0604020202020204" pitchFamily="34" charset="0"/>
            </a:endParaRPr>
          </a:p>
          <a:p>
            <a:pPr algn="r"/>
            <a:r>
              <a:rPr lang="ja-JP" altLang="en-US" sz="1200" dirty="0" smtClean="0">
                <a:latin typeface="Arial" panose="020B0604020202020204" pitchFamily="34" charset="0"/>
                <a:cs typeface="Arial" panose="020B0604020202020204" pitchFamily="34" charset="0"/>
              </a:rPr>
              <a:t>分類 </a:t>
            </a:r>
            <a:r>
              <a:rPr lang="en-US" altLang="ja-JP" sz="1200" dirty="0" smtClean="0">
                <a:latin typeface="Arial" panose="020B0604020202020204" pitchFamily="34" charset="0"/>
                <a:cs typeface="Arial" panose="020B0604020202020204" pitchFamily="34" charset="0"/>
              </a:rPr>
              <a:t>: 6-f </a:t>
            </a:r>
            <a:r>
              <a:rPr lang="ja-JP" altLang="en-US" sz="1200" dirty="0" smtClean="0">
                <a:latin typeface="Arial" panose="020B0604020202020204" pitchFamily="34" charset="0"/>
                <a:cs typeface="Arial" panose="020B0604020202020204" pitchFamily="34" charset="0"/>
              </a:rPr>
              <a:t>情報処理技術</a:t>
            </a:r>
            <a:endParaRPr lang="en-US" altLang="ja-JP" sz="1200" dirty="0">
              <a:latin typeface="Arial" panose="020B0604020202020204" pitchFamily="34" charset="0"/>
              <a:cs typeface="Arial" panose="020B0604020202020204" pitchFamily="34" charset="0"/>
            </a:endParaRPr>
          </a:p>
          <a:p>
            <a:pPr algn="r"/>
            <a:r>
              <a:rPr kumimoji="1" lang="en-US" altLang="ja-JP" sz="1200" dirty="0" smtClean="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smtClean="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smtClean="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smtClean="0"/>
              <a:t>結論</a:t>
            </a:r>
            <a:endParaRPr kumimoji="1" lang="ja-JP" altLang="en-US" dirty="0"/>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smtClean="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a:t>
            </a:r>
            <a:r>
              <a:rPr lang="en-US" altLang="ja-JP" sz="1000" dirty="0" smtClean="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endParaRPr lang="en-US" altLang="ja-JP" sz="1000" dirty="0" smtClean="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EBB9BA03-F82F-4F7D-8A4B-D9019D951B88}"/>
              </a:ext>
            </a:extLst>
          </p:cNvPr>
          <p:cNvSpPr txBox="1"/>
          <p:nvPr/>
        </p:nvSpPr>
        <p:spPr>
          <a:xfrm>
            <a:off x="507398" y="2550549"/>
            <a:ext cx="4438656"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あああああ</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 xmlns:a16="http://schemas.microsoft.com/office/drawing/2014/main" id="{D8C0B001-A0D6-A14F-A918-6EE4BF3F64D0}"/>
              </a:ext>
            </a:extLst>
          </p:cNvPr>
          <p:cNvSpPr txBox="1"/>
          <p:nvPr/>
        </p:nvSpPr>
        <p:spPr>
          <a:xfrm>
            <a:off x="201709" y="2095869"/>
            <a:ext cx="6084792"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 xmlns:a16="http://schemas.microsoft.com/office/drawing/2014/main"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797814" y="3767686"/>
            <a:ext cx="4132967"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あああああ</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492125" y="3313006"/>
            <a:ext cx="4438656"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ああああああああああああ</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813087" y="4988850"/>
            <a:ext cx="4132967"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あああああ</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err="1"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ああああああああ</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772117" y="502558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055" y="2587279"/>
            <a:ext cx="4061097" cy="3045824"/>
          </a:xfrm>
          <a:prstGeom prst="rect">
            <a:avLst/>
          </a:prstGeom>
        </p:spPr>
      </p:pic>
      <p:sp>
        <p:nvSpPr>
          <p:cNvPr id="31" name="フレーム 30">
            <a:extLst>
              <a:ext uri="{FF2B5EF4-FFF2-40B4-BE49-F238E27FC236}">
                <a16:creationId xmlns="" xmlns:a16="http://schemas.microsoft.com/office/drawing/2014/main" id="{CEF0B1FA-76EB-44E0-B986-A5F3620F991C}"/>
              </a:ext>
            </a:extLst>
          </p:cNvPr>
          <p:cNvSpPr/>
          <p:nvPr/>
        </p:nvSpPr>
        <p:spPr>
          <a:xfrm>
            <a:off x="5729612" y="179604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CD5E5805-15E2-4E6B-BA66-70723C4BA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6" y="1069496"/>
            <a:ext cx="4222314" cy="3166736"/>
          </a:xfrm>
          <a:prstGeom prst="rect">
            <a:avLst/>
          </a:prstGeom>
          <a:ln w="19050">
            <a:solidFill>
              <a:schemeClr val="bg1">
                <a:lumMod val="50000"/>
              </a:schemeClr>
            </a:solidFill>
          </a:ln>
        </p:spPr>
      </p:pic>
      <p:cxnSp>
        <p:nvCxnSpPr>
          <p:cNvPr id="11" name="直線コネクタ 10"/>
          <p:cNvCxnSpPr>
            <a:cxnSpLocks/>
          </p:cNvCxnSpPr>
          <p:nvPr/>
        </p:nvCxnSpPr>
        <p:spPr>
          <a:xfrm>
            <a:off x="3804890" y="1344031"/>
            <a:ext cx="15613"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flipH="1">
            <a:off x="3196928" y="1344031"/>
            <a:ext cx="23678"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741877" y="2515516"/>
            <a:ext cx="857072" cy="276999"/>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0.174 s</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2866184" y="3181462"/>
            <a:ext cx="1198076" cy="369332"/>
          </a:xfrm>
          <a:prstGeom prst="rect">
            <a:avLst/>
          </a:prstGeom>
          <a:noFill/>
        </p:spPr>
        <p:txBody>
          <a:bodyPr wrap="square" rtlCol="0">
            <a:spAutoFit/>
          </a:bodyPr>
          <a:lstStyle/>
          <a:p>
            <a:r>
              <a:rPr lang="en-US" altLang="ja-JP" sz="1050" dirty="0">
                <a:solidFill>
                  <a:srgbClr val="FF0000"/>
                </a:solidFill>
                <a:latin typeface="Arial" panose="020B0604020202020204" pitchFamily="34" charset="0"/>
                <a:cs typeface="Arial" panose="020B0604020202020204" pitchFamily="34" charset="0"/>
              </a:rPr>
              <a:t>Approx.</a:t>
            </a:r>
            <a:r>
              <a:rPr lang="ja-JP" altLang="en-US" dirty="0">
                <a:solidFill>
                  <a:srgbClr val="FF0000"/>
                </a:solidFill>
                <a:latin typeface="Arial" panose="020B0604020202020204" pitchFamily="34" charset="0"/>
                <a:cs typeface="Arial" panose="020B0604020202020204" pitchFamily="34" charset="0"/>
              </a:rPr>
              <a:t> </a:t>
            </a:r>
            <a:r>
              <a:rPr lang="en-US" altLang="ja-JP" dirty="0">
                <a:solidFill>
                  <a:srgbClr val="FF0000"/>
                </a:solidFill>
                <a:latin typeface="Arial" panose="020B0604020202020204" pitchFamily="34" charset="0"/>
                <a:cs typeface="Arial" panose="020B0604020202020204" pitchFamily="34" charset="0"/>
              </a:rPr>
              <a:t>83%</a:t>
            </a:r>
            <a:endParaRPr kumimoji="1" lang="ja-JP" altLang="en-US" dirty="0">
              <a:solidFill>
                <a:srgbClr val="FF0000"/>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468390" y="2496025"/>
            <a:ext cx="758339" cy="276999"/>
          </a:xfrm>
          <a:prstGeom prst="rect">
            <a:avLst/>
          </a:prstGeom>
          <a:noFill/>
        </p:spPr>
        <p:txBody>
          <a:bodyPr wrap="square" rtlCol="0">
            <a:spAutoFit/>
          </a:bodyPr>
          <a:lstStyle/>
          <a:p>
            <a:r>
              <a:rPr kumimoji="1" lang="en-US" altLang="ja-JP" sz="1200" dirty="0">
                <a:solidFill>
                  <a:srgbClr val="332890"/>
                </a:solidFill>
                <a:latin typeface="Arial" panose="020B0604020202020204" pitchFamily="34" charset="0"/>
                <a:cs typeface="Arial" panose="020B0604020202020204" pitchFamily="34" charset="0"/>
              </a:rPr>
              <a:t>0.210 s</a:t>
            </a:r>
            <a:endParaRPr kumimoji="1" lang="ja-JP" altLang="en-US" sz="1200" dirty="0">
              <a:solidFill>
                <a:srgbClr val="332890"/>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powder filling took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83% time </a:t>
            </a:r>
            <a:r>
              <a:rPr lang="en-US" altLang="ja-JP" sz="1400" dirty="0">
                <a:latin typeface="Arial" panose="020B0604020202020204" pitchFamily="34" charset="0"/>
                <a:ea typeface="メイリオ" panose="020B0604030504040204" pitchFamily="50" charset="-128"/>
                <a:cs typeface="Arial" panose="020B0604020202020204" pitchFamily="34" charset="0"/>
              </a:rPr>
              <a:t>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shortened the powder filling time</a:t>
            </a:r>
            <a:r>
              <a:rPr lang="en-US" altLang="ja-JP" sz="1400" dirty="0">
                <a:latin typeface="Arial" panose="020B0604020202020204" pitchFamily="34" charset="0"/>
                <a:ea typeface="メイリオ" panose="020B0604030504040204" pitchFamily="50" charset="-128"/>
                <a:cs typeface="Arial" panose="020B0604020202020204" pitchFamily="34" charset="0"/>
              </a:rPr>
              <a:t>.</a:t>
            </a:r>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255723"/>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77" name="右矢印 76"/>
          <p:cNvSpPr/>
          <p:nvPr/>
        </p:nvSpPr>
        <p:spPr>
          <a:xfrm rot="10800000">
            <a:off x="3220606" y="2943315"/>
            <a:ext cx="587103" cy="28512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648544"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the flux of powder flow increased rapidly 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accelerated the flux of powder</a:t>
            </a:r>
            <a:r>
              <a:rPr lang="en-US" altLang="ja-JP" sz="1400" dirty="0">
                <a:latin typeface="Arial" panose="020B0604020202020204" pitchFamily="34" charset="0"/>
                <a:ea typeface="メイリオ" panose="020B0604030504040204" pitchFamily="50" charset="-128"/>
                <a:cs typeface="Arial" panose="020B0604020202020204" pitchFamily="34" charset="0"/>
              </a:rPr>
              <a:t>.</a:t>
            </a:r>
          </a:p>
        </p:txBody>
      </p:sp>
      <p:sp>
        <p:nvSpPr>
          <p:cNvPr id="26" name="タイトル 1">
            <a:extLst>
              <a:ext uri="{FF2B5EF4-FFF2-40B4-BE49-F238E27FC236}">
                <a16:creationId xmlns="" xmlns:a16="http://schemas.microsoft.com/office/drawing/2014/main" id="{1FD9B3FD-14BD-4FDE-B791-0FF8BC4A3841}"/>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7" name="下矢印 15">
            <a:extLst>
              <a:ext uri="{FF2B5EF4-FFF2-40B4-BE49-F238E27FC236}">
                <a16:creationId xmlns="" xmlns:a16="http://schemas.microsoft.com/office/drawing/2014/main" id="{1755C2E6-287A-48BE-B32B-BF6F6DB8B2CC}"/>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16">
            <a:extLst>
              <a:ext uri="{FF2B5EF4-FFF2-40B4-BE49-F238E27FC236}">
                <a16:creationId xmlns="" xmlns:a16="http://schemas.microsoft.com/office/drawing/2014/main" id="{10A5338A-16EE-4395-8D98-94B6A63DEE3E}"/>
              </a:ext>
            </a:extLst>
          </p:cNvPr>
          <p:cNvSpPr txBox="1">
            <a:spLocks/>
          </p:cNvSpPr>
          <p:nvPr/>
        </p:nvSpPr>
        <p:spPr>
          <a:xfrm>
            <a:off x="794814" y="5506092"/>
            <a:ext cx="834918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The flux increased rapidly and the filling time was shortened</a:t>
            </a:r>
          </a:p>
        </p:txBody>
      </p:sp>
      <p:pic>
        <p:nvPicPr>
          <p:cNvPr id="30" name="図 29">
            <a:extLst>
              <a:ext uri="{FF2B5EF4-FFF2-40B4-BE49-F238E27FC236}">
                <a16:creationId xmlns="" xmlns:a16="http://schemas.microsoft.com/office/drawing/2014/main" id="{10B9D6BA-C1BF-46A5-B87C-B947D1229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544" y="1086131"/>
            <a:ext cx="4213911" cy="3160433"/>
          </a:xfrm>
          <a:prstGeom prst="rect">
            <a:avLst/>
          </a:prstGeom>
          <a:ln w="19050">
            <a:solidFill>
              <a:schemeClr val="bg1">
                <a:lumMod val="50000"/>
              </a:schemeClr>
            </a:solidFill>
          </a:ln>
        </p:spPr>
      </p:pic>
      <p:sp>
        <p:nvSpPr>
          <p:cNvPr id="31" name="正方形/長方形 30">
            <a:extLst>
              <a:ext uri="{FF2B5EF4-FFF2-40B4-BE49-F238E27FC236}">
                <a16:creationId xmlns="" xmlns:a16="http://schemas.microsoft.com/office/drawing/2014/main" id="{CA1E078A-CE46-446B-997C-0E0E2755B82B}"/>
              </a:ext>
            </a:extLst>
          </p:cNvPr>
          <p:cNvSpPr/>
          <p:nvPr/>
        </p:nvSpPr>
        <p:spPr>
          <a:xfrm>
            <a:off x="4783083" y="2043872"/>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 xmlns:a16="http://schemas.microsoft.com/office/drawing/2014/main" id="{A9665B64-C228-4197-A019-A6EE2C2DEB0B}"/>
              </a:ext>
            </a:extLst>
          </p:cNvPr>
          <p:cNvSpPr txBox="1"/>
          <p:nvPr/>
        </p:nvSpPr>
        <p:spPr>
          <a:xfrm rot="16200000">
            <a:off x="3763922" y="2399076"/>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pic>
        <p:nvPicPr>
          <p:cNvPr id="5" name="図 4">
            <a:extLst>
              <a:ext uri="{FF2B5EF4-FFF2-40B4-BE49-F238E27FC236}">
                <a16:creationId xmlns="" xmlns:a16="http://schemas.microsoft.com/office/drawing/2014/main" id="{147A0C08-BC44-4058-A3B8-04798E71B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77" y="1384962"/>
            <a:ext cx="1834363" cy="426242"/>
          </a:xfrm>
          <a:prstGeom prst="rect">
            <a:avLst/>
          </a:prstGeom>
        </p:spPr>
      </p:pic>
      <p:pic>
        <p:nvPicPr>
          <p:cNvPr id="21" name="図 20">
            <a:extLst>
              <a:ext uri="{FF2B5EF4-FFF2-40B4-BE49-F238E27FC236}">
                <a16:creationId xmlns="" xmlns:a16="http://schemas.microsoft.com/office/drawing/2014/main" id="{0EFBC384-90A9-4822-9378-1D4B4C2B5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99" y="1333580"/>
            <a:ext cx="1834363" cy="426242"/>
          </a:xfrm>
          <a:prstGeom prst="rect">
            <a:avLst/>
          </a:prstGeom>
        </p:spPr>
      </p:pic>
    </p:spTree>
    <p:extLst>
      <p:ext uri="{BB962C8B-B14F-4D97-AF65-F5344CB8AC3E}">
        <p14:creationId xmlns:p14="http://schemas.microsoft.com/office/powerpoint/2010/main" val="856501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smtClean="0"/>
              <a:t>解析手法</a:t>
            </a:r>
            <a:endParaRPr kumimoji="1" lang="ja-JP" altLang="en-US" dirty="0"/>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57"/>
          <a:stretch/>
        </p:blipFill>
        <p:spPr>
          <a:xfrm>
            <a:off x="2348280" y="2204629"/>
            <a:ext cx="2786697" cy="2167153"/>
          </a:xfrm>
          <a:prstGeom prst="rect">
            <a:avLst/>
          </a:prstGeom>
          <a:ln w="1270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smtClean="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09812" y="1448987"/>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錠剤の生産プロセスの</a:t>
            </a:r>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一部</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。充填の後に圧縮・排出を経て錠剤は生産されている。</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粉末は充填中に空気抵抗を受けるため、</a:t>
            </a:r>
            <a:r>
              <a:rPr lang="ja-JP" altLang="en-US" sz="135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6021" y="2064043"/>
            <a:ext cx="1626878" cy="1080349"/>
          </a:xfrm>
          <a:prstGeom prst="rect">
            <a:avLst/>
          </a:prstGeom>
        </p:spPr>
      </p:pic>
      <p:pic>
        <p:nvPicPr>
          <p:cNvPr id="58" name="図 57">
            <a:extLst>
              <a:ext uri="{FF2B5EF4-FFF2-40B4-BE49-F238E27FC236}">
                <a16:creationId xmlns="" xmlns:a16="http://schemas.microsoft.com/office/drawing/2014/main" id="{6E5915E0-7432-1840-B73E-AB5BDAA031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074" y="3200844"/>
            <a:ext cx="1415162" cy="1050199"/>
          </a:xfrm>
          <a:prstGeom prst="rect">
            <a:avLst/>
          </a:prstGeom>
        </p:spPr>
      </p:pic>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7098737" y="2584644"/>
            <a:ext cx="1524627" cy="37702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a:p>
            <a:pPr algn="ctr"/>
            <a:r>
              <a:rPr lang="en-US" altLang="ja-JP" sz="800" dirty="0">
                <a:latin typeface="Arial" panose="020B0604020202020204" pitchFamily="34" charset="0"/>
                <a:cs typeface="Arial" panose="020B0604020202020204" pitchFamily="34" charset="0"/>
              </a:rPr>
              <a:t>(www.pakutaso.com)</a:t>
            </a:r>
            <a:endParaRPr lang="ja-JP" altLang="en-US" sz="800" dirty="0">
              <a:latin typeface="Arial" panose="020B0604020202020204" pitchFamily="34" charset="0"/>
              <a:cs typeface="Arial" panose="020B0604020202020204" pitchFamily="34" charset="0"/>
            </a:endParaRP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453722" y="4353214"/>
            <a:ext cx="4494284" cy="430887"/>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14" name="下矢印 15">
            <a:extLst>
              <a:ext uri="{FF2B5EF4-FFF2-40B4-BE49-F238E27FC236}">
                <a16:creationId xmlns="" xmlns:a16="http://schemas.microsoft.com/office/drawing/2014/main" id="{0A08E9FB-22B7-46A1-A4EE-EEB57F4AE0FD}"/>
              </a:ext>
            </a:extLst>
          </p:cNvPr>
          <p:cNvSpPr/>
          <p:nvPr/>
        </p:nvSpPr>
        <p:spPr>
          <a:xfrm rot="16200000">
            <a:off x="5344152" y="2340719"/>
            <a:ext cx="344096" cy="35964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00100" y="3632301"/>
            <a:ext cx="477982" cy="363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flipV="1">
            <a:off x="1278082" y="2179984"/>
            <a:ext cx="1070198" cy="145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278082" y="3995983"/>
            <a:ext cx="1070198" cy="37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172916" y="5071319"/>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9812" y="5485026"/>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充填完了時間を短縮する効果があるとされている。</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396312" y="5522942"/>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 name="テキスト ボックス 2"/>
          <p:cNvSpPr txBox="1"/>
          <p:nvPr/>
        </p:nvSpPr>
        <p:spPr>
          <a:xfrm>
            <a:off x="5903330" y="3737851"/>
            <a:ext cx="2720034" cy="923330"/>
          </a:xfrm>
          <a:prstGeom prst="rect">
            <a:avLst/>
          </a:prstGeom>
          <a:noFill/>
          <a:ln>
            <a:solidFill>
              <a:schemeClr val="accent1"/>
            </a:solidFill>
          </a:ln>
        </p:spPr>
        <p:txBody>
          <a:bodyPr wrap="square" rtlCol="0">
            <a:spAutoFit/>
          </a:bodyPr>
          <a:lstStyle/>
          <a:p>
            <a:r>
              <a:rPr kumimoji="1" lang="ja-JP" altLang="en-US" dirty="0" smtClean="0"/>
              <a:t>吸引効果の図</a:t>
            </a:r>
            <a:endParaRPr kumimoji="1" lang="en-US" altLang="ja-JP" dirty="0" smtClean="0"/>
          </a:p>
          <a:p>
            <a:r>
              <a:rPr kumimoji="1" lang="en-US" altLang="ja-JP" dirty="0" smtClean="0"/>
              <a:t>Punch</a:t>
            </a:r>
            <a:r>
              <a:rPr kumimoji="1" lang="ja-JP" altLang="en-US" dirty="0" smtClean="0"/>
              <a:t>の降下アニメーション？</a:t>
            </a:r>
            <a:endParaRPr kumimoji="1" lang="ja-JP" altLang="en-US"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smtClean="0"/>
              <a:t>先行研究・本研究の目的</a:t>
            </a:r>
            <a:endParaRPr kumimoji="1" lang="ja-JP" altLang="en-US" dirty="0"/>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実験において、下杵の降下による吸引効果が充填完了時間を短縮できることが確認された。降下速度の影響は不明。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36117" y="2605973"/>
            <a:ext cx="618375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の降下速度と充填完了時間の関係が明らかにすることが生産プロセスの効率化につながる。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では</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吸引効果の影響を詳細に把握することが難しい。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11320" y="2651583"/>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吸引効果で充填完了時間が短く</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146149" y="2159578"/>
            <a:ext cx="647372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a:t>
            </a:r>
            <a:r>
              <a:rPr lang="en-US" altLang="ja-JP" sz="1000" dirty="0" smtClean="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endParaRPr lang="en-US" altLang="ja-JP" sz="1000" dirty="0" smtClean="0">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37754" y="4295120"/>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02157" y="3698895"/>
            <a:ext cx="7482385" cy="461665"/>
          </a:xfrm>
          <a:prstGeom prst="rect">
            <a:avLst/>
          </a:prstGeom>
          <a:noFill/>
        </p:spPr>
        <p:txBody>
          <a:bodyPr wrap="square" rtlCol="0">
            <a:spAutoFit/>
          </a:bodyPr>
          <a:lstStyle/>
          <a:p>
            <a:r>
              <a:rPr lang="ja-JP" altLang="en-US" sz="2400" dirty="0" smtClean="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テキスト ボックス 29"/>
          <p:cNvSpPr txBox="1"/>
          <p:nvPr/>
        </p:nvSpPr>
        <p:spPr>
          <a:xfrm>
            <a:off x="6812640" y="1816478"/>
            <a:ext cx="2148119" cy="646331"/>
          </a:xfrm>
          <a:prstGeom prst="rect">
            <a:avLst/>
          </a:prstGeom>
          <a:noFill/>
          <a:ln>
            <a:solidFill>
              <a:schemeClr val="accent1"/>
            </a:solidFill>
          </a:ln>
        </p:spPr>
        <p:txBody>
          <a:bodyPr wrap="square" rtlCol="0">
            <a:spAutoFit/>
          </a:bodyPr>
          <a:lstStyle/>
          <a:p>
            <a:r>
              <a:rPr kumimoji="1" lang="ja-JP" altLang="en-US" dirty="0" smtClean="0"/>
              <a:t>下杵降下速度が伝わるもの</a:t>
            </a:r>
            <a:endParaRPr kumimoji="1" lang="ja-JP" altLang="en-US" dirty="0"/>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smtClean="0"/>
              <a:t>解析手法</a:t>
            </a:r>
            <a:endParaRPr kumimoji="1" lang="ja-JP" altLang="en-US" dirty="0"/>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6102678"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Immersed Boundary Method (IBM)</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smtClean="0">
                <a:latin typeface="Arial" panose="020B0604020202020204" pitchFamily="34" charset="0"/>
                <a:ea typeface="源ノ角ゴシック JP Normal" panose="020B0400000000000000" pitchFamily="34" charset="-128"/>
                <a:cs typeface="Arial" panose="020B0604020202020204" pitchFamily="34" charset="0"/>
              </a:rPr>
              <a:t>[1] </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C.S. </a:t>
            </a:r>
            <a:r>
              <a:rPr lang="en-US" altLang="ja-JP" sz="1000" dirty="0" smtClean="0">
                <a:latin typeface="Arial" panose="020B0604020202020204" pitchFamily="34" charset="0"/>
                <a:ea typeface="源ノ角ゴシック JP Normal" panose="020B0400000000000000" pitchFamily="34" charset="-128"/>
                <a:cs typeface="Arial" panose="020B0604020202020204" pitchFamily="34" charset="0"/>
              </a:rPr>
              <a:t>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4"/>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smtClean="0">
                    <a:latin typeface="Cambria Math" panose="02040503050406030204" pitchFamily="18" charset="0"/>
                  </a:rPr>
                  <a:t>の</a:t>
                </a:r>
                <a:r>
                  <a:rPr lang="ja-JP" altLang="en-US" sz="1050" dirty="0" smtClean="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5"/>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6"/>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smtClean="0"/>
                  <a:t>速度</a:t>
                </a:r>
                <a:endParaRPr lang="ja-JP" altLang="en-US" sz="105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7"/>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グリッド内の壁面の割合を用いて、気相の境界条件を定義。</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シンプル</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なアルゴリズムで計算が可能。</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93718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m:rPr>
                          <m:sty m:val="p"/>
                        </m:rPr>
                        <a:rPr lang="en-US" altLang="ja-JP" sz="1050" b="0" i="0" smtClean="0">
                          <a:latin typeface="Cambria Math" panose="02040503050406030204" pitchFamily="18" charset="0"/>
                        </a:rPr>
                        <m:t>void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fraction</m:t>
                      </m:r>
                    </m:oMath>
                  </m:oMathPara>
                </a14:m>
                <a:endParaRPr lang="en-US" altLang="ja-JP" sz="1050" b="0" dirty="0" smtClean="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5303781"/>
                <a:ext cx="937180" cy="161583"/>
              </a:xfrm>
              <a:prstGeom prst="rect">
                <a:avLst/>
              </a:prstGeom>
              <a:blipFill rotWithShape="0">
                <a:blip r:embed="rId8"/>
                <a:stretch>
                  <a:fillRect l="-1299" r="-3896"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smtClean="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9"/>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smtClean="0"/>
                  <a:t>速度</a:t>
                </a:r>
                <a:endParaRPr lang="ja-JP" altLang="en-US" sz="105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0"/>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6812640" y="1816478"/>
            <a:ext cx="2148119" cy="646331"/>
          </a:xfrm>
          <a:prstGeom prst="rect">
            <a:avLst/>
          </a:prstGeom>
          <a:noFill/>
          <a:ln>
            <a:solidFill>
              <a:schemeClr val="accent1"/>
            </a:solidFill>
          </a:ln>
        </p:spPr>
        <p:txBody>
          <a:bodyPr wrap="square" rtlCol="0">
            <a:spAutoFit/>
          </a:bodyPr>
          <a:lstStyle/>
          <a:p>
            <a:r>
              <a:rPr kumimoji="1" lang="ja-JP" altLang="en-US" dirty="0" smtClean="0"/>
              <a:t>壁面の移動がつたわるもの</a:t>
            </a:r>
            <a:endParaRPr kumimoji="1" lang="ja-JP" altLang="en-US" dirty="0"/>
          </a:p>
        </p:txBody>
      </p: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172771"/>
            <a:ext cx="8578865" cy="369332"/>
          </a:xfrm>
          <a:prstGeom prst="rect">
            <a:avLst/>
          </a:prstGeom>
          <a:noFill/>
        </p:spPr>
        <p:txBody>
          <a:bodyPr wrap="square" rtlCol="0">
            <a:spAutoFit/>
          </a:bodyPr>
          <a:lstStyle/>
          <a:p>
            <a:r>
              <a:rPr lang="ja-JP" altLang="en-US" dirty="0" smtClean="0">
                <a:latin typeface="Arial" panose="020B0604020202020204" pitchFamily="34" charset="0"/>
                <a:ea typeface="メイリオ" panose="020B0604030504040204" pitchFamily="50" charset="-128"/>
                <a:cs typeface="Arial" panose="020B0604020202020204" pitchFamily="34" charset="0"/>
              </a:rPr>
              <a:t>下杵の降下速度</a:t>
            </a:r>
            <a:r>
              <a:rPr lang="en-US" altLang="ja-JP" dirty="0" smtClean="0">
                <a:latin typeface="Arial" panose="020B0604020202020204" pitchFamily="34" charset="0"/>
                <a:ea typeface="メイリオ" panose="020B0604030504040204" pitchFamily="50" charset="-128"/>
                <a:cs typeface="Arial" panose="020B0604020202020204" pitchFamily="34" charset="0"/>
              </a:rPr>
              <a:t>100, 200, …., 700 mm/s </a:t>
            </a:r>
            <a:r>
              <a:rPr lang="ja-JP" altLang="en-US" dirty="0" smtClean="0">
                <a:latin typeface="Arial" panose="020B0604020202020204" pitchFamily="34" charset="0"/>
                <a:ea typeface="メイリオ" panose="020B0604030504040204" pitchFamily="50" charset="-128"/>
                <a:cs typeface="Arial" panose="020B0604020202020204" pitchFamily="34" charset="0"/>
              </a:rPr>
              <a:t>の</a:t>
            </a:r>
            <a:r>
              <a:rPr lang="en-US" altLang="ja-JP" dirty="0" smtClean="0">
                <a:latin typeface="Arial" panose="020B0604020202020204" pitchFamily="34" charset="0"/>
                <a:ea typeface="メイリオ" panose="020B0604030504040204" pitchFamily="50" charset="-128"/>
                <a:cs typeface="Arial" panose="020B0604020202020204" pitchFamily="34" charset="0"/>
              </a:rPr>
              <a:t>7</a:t>
            </a:r>
            <a:r>
              <a:rPr lang="ja-JP" altLang="en-US" dirty="0" smtClean="0">
                <a:latin typeface="Arial" panose="020B0604020202020204" pitchFamily="34" charset="0"/>
                <a:ea typeface="メイリオ" panose="020B0604030504040204" pitchFamily="50" charset="-128"/>
                <a:cs typeface="Arial" panose="020B0604020202020204" pitchFamily="34" charset="0"/>
              </a:rPr>
              <a:t>ケースで比較を行った。</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p:pic>
        <p:nvPicPr>
          <p:cNvPr id="24" name="図 23">
            <a:extLst>
              <a:ext uri="{FF2B5EF4-FFF2-40B4-BE49-F238E27FC236}">
                <a16:creationId xmlns="" xmlns:a16="http://schemas.microsoft.com/office/drawing/2014/main" id="{52915201-D38F-460F-9F43-BE48FF06BD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26" name="図 25" descr="C:\Users\Yoshida\Desktop\figures\壁面モデル2.png">
            <a:extLst>
              <a:ext uri="{FF2B5EF4-FFF2-40B4-BE49-F238E27FC236}">
                <a16:creationId xmlns="" xmlns:a16="http://schemas.microsoft.com/office/drawing/2014/main" id="{191CA93B-A578-43A9-8055-FC1E1190EAC5}"/>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30" name="図 29">
            <a:extLst>
              <a:ext uri="{FF2B5EF4-FFF2-40B4-BE49-F238E27FC236}">
                <a16:creationId xmlns="" xmlns:a16="http://schemas.microsoft.com/office/drawing/2014/main" id="{E4BD8F56-733A-48C3-943B-E638BAA246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mc:AlternateContent xmlns:mc="http://schemas.openxmlformats.org/markup-compatibility/2006" xmlns:a14="http://schemas.microsoft.com/office/drawing/2010/main">
        <mc:Choice Requires="a14">
          <p:graphicFrame>
            <p:nvGraphicFramePr>
              <p:cNvPr id="32" name="表 31">
                <a:extLst>
                  <a:ext uri="{FF2B5EF4-FFF2-40B4-BE49-F238E27FC236}">
                    <a16:creationId xmlns=""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 xmlns:a16="http://schemas.microsoft.com/office/drawing/2014/main" val="20000"/>
                        </a:ext>
                      </a:extLst>
                    </a:gridCol>
                    <a:gridCol w="1164720">
                      <a:extLst>
                        <a:ext uri="{9D8B030D-6E8A-4147-A177-3AD203B41FA5}">
                          <a16:colId xmlns=""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32" name="表 31">
                <a:extLst>
                  <a:ext uri="{FF2B5EF4-FFF2-40B4-BE49-F238E27FC236}">
                    <a16:creationId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5"/>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33" name="表 32">
            <a:extLst>
              <a:ext uri="{FF2B5EF4-FFF2-40B4-BE49-F238E27FC236}">
                <a16:creationId xmlns="" xmlns:a16="http://schemas.microsoft.com/office/drawing/2014/main" id="{1C8FEBBC-8C97-4EA4-B944-441680B68513}"/>
              </a:ext>
            </a:extLst>
          </p:cNvPr>
          <p:cNvGraphicFramePr>
            <a:graphicFrameLocks noGrp="1"/>
          </p:cNvGraphicFramePr>
          <p:nvPr>
            <p:extLst>
              <p:ext uri="{D42A27DB-BD31-4B8C-83A1-F6EECF244321}">
                <p14:modId xmlns:p14="http://schemas.microsoft.com/office/powerpoint/2010/main" val="3642429952"/>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 xmlns:a16="http://schemas.microsoft.com/office/drawing/2014/main" val="20000"/>
                    </a:ext>
                  </a:extLst>
                </a:gridCol>
                <a:gridCol w="1164719">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 of particles</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34" name="テキスト ボックス 33">
            <a:extLst>
              <a:ext uri="{FF2B5EF4-FFF2-40B4-BE49-F238E27FC236}">
                <a16:creationId xmlns="" xmlns:a16="http://schemas.microsoft.com/office/drawing/2014/main" id="{DF329DBF-B51C-4EE1-9C11-D0E0B7275791}"/>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7A97FEA5-CE25-436D-BCEA-F14C401E1385}"/>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5" name="正方形/長方形 4">
            <a:extLst>
              <a:ext uri="{FF2B5EF4-FFF2-40B4-BE49-F238E27FC236}">
                <a16:creationId xmlns="" xmlns:a16="http://schemas.microsoft.com/office/drawing/2014/main" id="{CAEBC33F-D093-4340-976E-E87CBBE6E128}"/>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 xmlns:a16="http://schemas.microsoft.com/office/drawing/2014/main" id="{0D80B46B-605D-407E-AE3E-5285DDA85B0B}"/>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smtClean="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6" name="正方形/長方形 5">
            <a:extLst>
              <a:ext uri="{FF2B5EF4-FFF2-40B4-BE49-F238E27FC236}">
                <a16:creationId xmlns="" xmlns:a16="http://schemas.microsoft.com/office/drawing/2014/main" id="{E092424B-9586-46DE-BEAA-ED8942EE80DC}"/>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69151953-9BB5-4D3D-A0F7-74E3E88C34B2}"/>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7" name="テキスト ボックス 6">
            <a:extLst>
              <a:ext uri="{FF2B5EF4-FFF2-40B4-BE49-F238E27FC236}">
                <a16:creationId xmlns="" xmlns:a16="http://schemas.microsoft.com/office/drawing/2014/main" id="{574B4FDD-63E5-4A30-B7B5-2CDEC4F2F4B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 xmlns:a16="http://schemas.microsoft.com/office/drawing/2014/main" id="{4CD03DA8-B906-448D-AEBD-88753B127AC2}"/>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030068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16" name="下矢印 15">
            <a:extLst>
              <a:ext uri="{FF2B5EF4-FFF2-40B4-BE49-F238E27FC236}">
                <a16:creationId xmlns="" xmlns:a16="http://schemas.microsoft.com/office/drawing/2014/main"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対して充填</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30" y="986867"/>
            <a:ext cx="4510087" cy="4510087"/>
          </a:xfrm>
          <a:prstGeom prst="rect">
            <a:avLst/>
          </a:prstGeom>
        </p:spPr>
      </p:pic>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96848" y="1073125"/>
            <a:ext cx="820882" cy="3126440"/>
          </a:xfrm>
          <a:prstGeom prst="rect">
            <a:avLst/>
          </a:prstGeom>
        </p:spPr>
      </p:pic>
      <p:sp>
        <p:nvSpPr>
          <p:cNvPr id="48" name="円/楕円 47"/>
          <p:cNvSpPr/>
          <p:nvPr/>
        </p:nvSpPr>
        <p:spPr>
          <a:xfrm>
            <a:off x="2575135" y="1124676"/>
            <a:ext cx="2736034"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5692248" y="1546238"/>
            <a:ext cx="3252354" cy="461665"/>
          </a:xfrm>
          <a:prstGeom prst="rect">
            <a:avLst/>
          </a:prstGeom>
          <a:noFill/>
        </p:spPr>
        <p:txBody>
          <a:bodyPr wrap="square" rtlCol="0">
            <a:spAutoFit/>
          </a:bodyPr>
          <a:lstStyle/>
          <a:p>
            <a:r>
              <a:rPr kumimoji="1" lang="ja-JP" altLang="en-US" sz="2400" dirty="0" smtClean="0"/>
              <a:t>粒子流入の深さが違う</a:t>
            </a:r>
            <a:endParaRPr kumimoji="1" lang="ja-JP" altLang="en-US" sz="2400" dirty="0"/>
          </a:p>
        </p:txBody>
      </p:sp>
      <p:cxnSp>
        <p:nvCxnSpPr>
          <p:cNvPr id="51" name="直線矢印コネクタ 50"/>
          <p:cNvCxnSpPr>
            <a:stCxn id="49" idx="1"/>
          </p:cNvCxnSpPr>
          <p:nvPr/>
        </p:nvCxnSpPr>
        <p:spPr>
          <a:xfrm flipH="1" flipV="1">
            <a:off x="5311169" y="1566289"/>
            <a:ext cx="381079" cy="210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円/楕円 57"/>
          <p:cNvSpPr/>
          <p:nvPr/>
        </p:nvSpPr>
        <p:spPr>
          <a:xfrm>
            <a:off x="3586278" y="4084010"/>
            <a:ext cx="1724891"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矢印コネクタ 59"/>
          <p:cNvCxnSpPr>
            <a:stCxn id="63" idx="1"/>
            <a:endCxn id="58" idx="6"/>
          </p:cNvCxnSpPr>
          <p:nvPr/>
        </p:nvCxnSpPr>
        <p:spPr>
          <a:xfrm flipH="1">
            <a:off x="5311169" y="4230197"/>
            <a:ext cx="368168" cy="29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679337" y="3999364"/>
            <a:ext cx="3252354" cy="461665"/>
          </a:xfrm>
          <a:prstGeom prst="rect">
            <a:avLst/>
          </a:prstGeom>
          <a:noFill/>
        </p:spPr>
        <p:txBody>
          <a:bodyPr wrap="square" rtlCol="0">
            <a:spAutoFit/>
          </a:bodyPr>
          <a:lstStyle/>
          <a:p>
            <a:r>
              <a:rPr kumimoji="1" lang="ja-JP" altLang="en-US" sz="2400" dirty="0" smtClean="0"/>
              <a:t>充填量に差がない</a:t>
            </a:r>
            <a:endParaRPr kumimoji="1" lang="ja-JP" altLang="en-US" sz="2400" dirty="0"/>
          </a:p>
        </p:txBody>
      </p:sp>
      <p:pic>
        <p:nvPicPr>
          <p:cNvPr id="40" name="図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505" y="1807005"/>
            <a:ext cx="4061097" cy="3045824"/>
          </a:xfrm>
          <a:prstGeom prst="rect">
            <a:avLst/>
          </a:prstGeom>
        </p:spPr>
      </p:pic>
      <p:sp>
        <p:nvSpPr>
          <p:cNvPr id="71" name="フレーム 70">
            <a:extLst>
              <a:ext uri="{FF2B5EF4-FFF2-40B4-BE49-F238E27FC236}">
                <a16:creationId xmlns="" xmlns:a16="http://schemas.microsoft.com/office/drawing/2014/main" id="{CEF0B1FA-76EB-44E0-B986-A5F3620F991C}"/>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1000"/>
                                        <p:tgtEl>
                                          <p:spTgt spid="71"/>
                                        </p:tgtEl>
                                      </p:cBhvr>
                                    </p:animEffect>
                                    <p:anim calcmode="lin" valueType="num">
                                      <p:cBhvr>
                                        <p:cTn id="25" dur="1000" fill="hold"/>
                                        <p:tgtEl>
                                          <p:spTgt spid="71"/>
                                        </p:tgtEl>
                                        <p:attrNameLst>
                                          <p:attrName>ppt_x</p:attrName>
                                        </p:attrNameLst>
                                      </p:cBhvr>
                                      <p:tavLst>
                                        <p:tav tm="0">
                                          <p:val>
                                            <p:strVal val="#ppt_x"/>
                                          </p:val>
                                        </p:tav>
                                        <p:tav tm="100000">
                                          <p:val>
                                            <p:strVal val="#ppt_x"/>
                                          </p:val>
                                        </p:tav>
                                      </p:tavLst>
                                    </p:anim>
                                    <p:anim calcmode="lin" valueType="num">
                                      <p:cBhvr>
                                        <p:cTn id="26"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9058" y="1012894"/>
            <a:ext cx="4320000" cy="2160000"/>
          </a:xfrm>
          <a:prstGeom prst="rect">
            <a:avLst/>
          </a:prstGeom>
        </p:spPr>
      </p:pic>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309058" y="3700913"/>
            <a:ext cx="4320000" cy="216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09057"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smtClean="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454689"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a:t>
            </a:r>
            <a:r>
              <a:rPr lang="en-US" altLang="ja-JP" sz="1600" dirty="0" smtClean="0">
                <a:ea typeface="メイリオ" panose="020B0604030504040204" pitchFamily="50" charset="-128"/>
              </a:rPr>
              <a:t>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45411"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a:t>
            </a:r>
            <a:r>
              <a:rPr lang="en-US" altLang="ja-JP" sz="1600" dirty="0" smtClean="0">
                <a:ea typeface="メイリオ" panose="020B0604030504040204" pitchFamily="50" charset="-128"/>
              </a:rPr>
              <a:t>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391043"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smtClean="0">
                <a:ea typeface="メイリオ" panose="020B0604030504040204" pitchFamily="50" charset="-128"/>
              </a:rPr>
              <a:t>700 mm/s</a:t>
            </a:r>
            <a:endParaRPr lang="ja-JP" altLang="en-US" sz="1600" dirty="0">
              <a:ea typeface="メイリオ" panose="020B0604030504040204" pitchFamily="50" charset="-128"/>
            </a:endParaRPr>
          </a:p>
        </p:txBody>
      </p:sp>
      <p:pic>
        <p:nvPicPr>
          <p:cNvPr id="9" name="図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5919" y="2139679"/>
            <a:ext cx="3921968" cy="2941476"/>
          </a:xfrm>
          <a:prstGeom prst="rect">
            <a:avLst/>
          </a:prstGeom>
        </p:spPr>
      </p:pic>
      <p:sp>
        <p:nvSpPr>
          <p:cNvPr id="10" name="テキスト ボックス 9"/>
          <p:cNvSpPr txBox="1"/>
          <p:nvPr/>
        </p:nvSpPr>
        <p:spPr>
          <a:xfrm>
            <a:off x="4901911" y="5081155"/>
            <a:ext cx="4156363" cy="1200329"/>
          </a:xfrm>
          <a:prstGeom prst="rect">
            <a:avLst/>
          </a:prstGeom>
          <a:noFill/>
        </p:spPr>
        <p:txBody>
          <a:bodyPr wrap="square" rtlCol="0">
            <a:spAutoFit/>
          </a:bodyPr>
          <a:lstStyle/>
          <a:p>
            <a:r>
              <a:rPr lang="en-US" altLang="ja-JP" dirty="0" smtClean="0"/>
              <a:t>Flux</a:t>
            </a:r>
            <a:r>
              <a:rPr lang="ja-JP" altLang="en-US" dirty="0" smtClean="0"/>
              <a:t>が最初に高いこと。速度に比例して高いこと。</a:t>
            </a:r>
            <a:endParaRPr lang="en-US" altLang="ja-JP" dirty="0" smtClean="0"/>
          </a:p>
          <a:p>
            <a:endParaRPr kumimoji="1" lang="en-US" altLang="ja-JP" dirty="0"/>
          </a:p>
          <a:p>
            <a:r>
              <a:rPr kumimoji="1" lang="ja-JP" altLang="en-US" dirty="0" smtClean="0"/>
              <a:t>後半に</a:t>
            </a:r>
            <a:r>
              <a:rPr kumimoji="1" lang="en-US" altLang="ja-JP" dirty="0" smtClean="0"/>
              <a:t>500</a:t>
            </a:r>
            <a:r>
              <a:rPr kumimoji="1" lang="ja-JP" altLang="en-US" dirty="0" err="1" smtClean="0"/>
              <a:t>のフ</a:t>
            </a:r>
            <a:r>
              <a:rPr kumimoji="1" lang="ja-JP" altLang="en-US" dirty="0" smtClean="0"/>
              <a:t>ラックスが上がること</a:t>
            </a:r>
            <a:endParaRPr kumimoji="1" lang="ja-JP" altLang="en-US" dirty="0"/>
          </a:p>
        </p:txBody>
      </p:sp>
      <p:sp>
        <p:nvSpPr>
          <p:cNvPr id="11" name="テキスト ボックス 10"/>
          <p:cNvSpPr txBox="1"/>
          <p:nvPr/>
        </p:nvSpPr>
        <p:spPr>
          <a:xfrm>
            <a:off x="5852843" y="1144975"/>
            <a:ext cx="2148119" cy="923330"/>
          </a:xfrm>
          <a:prstGeom prst="rect">
            <a:avLst/>
          </a:prstGeom>
          <a:noFill/>
          <a:ln>
            <a:solidFill>
              <a:schemeClr val="accent1"/>
            </a:solidFill>
          </a:ln>
        </p:spPr>
        <p:txBody>
          <a:bodyPr wrap="square" rtlCol="0">
            <a:spAutoFit/>
          </a:bodyPr>
          <a:lstStyle/>
          <a:p>
            <a:r>
              <a:rPr kumimoji="1" lang="en-US" altLang="ja-JP" dirty="0" smtClean="0"/>
              <a:t>Die</a:t>
            </a:r>
            <a:r>
              <a:rPr kumimoji="1" lang="ja-JP" altLang="en-US" dirty="0" smtClean="0"/>
              <a:t>領域を示した図。</a:t>
            </a:r>
            <a:endParaRPr kumimoji="1" lang="en-US" altLang="ja-JP" dirty="0" smtClean="0"/>
          </a:p>
          <a:p>
            <a:r>
              <a:rPr lang="en-US" altLang="ja-JP" dirty="0" smtClean="0"/>
              <a:t>or </a:t>
            </a:r>
            <a:r>
              <a:rPr lang="ja-JP" altLang="en-US" dirty="0" smtClean="0"/>
              <a:t>動画中の</a:t>
            </a:r>
            <a:r>
              <a:rPr lang="en-US" altLang="ja-JP" dirty="0" smtClean="0"/>
              <a:t>Die</a:t>
            </a:r>
            <a:r>
              <a:rPr lang="ja-JP" altLang="en-US" dirty="0" smtClean="0"/>
              <a:t>領域を指し示す。</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2121"/>
          <a:stretch/>
        </p:blipFill>
        <p:spPr>
          <a:xfrm>
            <a:off x="924791" y="977108"/>
            <a:ext cx="3536060" cy="4540465"/>
          </a:xfrm>
          <a:prstGeom prst="rect">
            <a:avLst/>
          </a:prstGeom>
        </p:spPr>
      </p:pic>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03909" y="990714"/>
            <a:ext cx="820882" cy="290527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26" name="円/楕円 25"/>
          <p:cNvSpPr/>
          <p:nvPr/>
        </p:nvSpPr>
        <p:spPr>
          <a:xfrm>
            <a:off x="1600199" y="4090976"/>
            <a:ext cx="639911" cy="62948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278583" y="4174885"/>
            <a:ext cx="3252354" cy="461665"/>
          </a:xfrm>
          <a:prstGeom prst="rect">
            <a:avLst/>
          </a:prstGeom>
          <a:noFill/>
        </p:spPr>
        <p:txBody>
          <a:bodyPr wrap="square" rtlCol="0">
            <a:spAutoFit/>
          </a:bodyPr>
          <a:lstStyle/>
          <a:p>
            <a:r>
              <a:rPr kumimoji="1" lang="ja-JP" altLang="en-US" sz="2400" dirty="0" smtClean="0"/>
              <a:t>粒子が下杵に追いつく</a:t>
            </a:r>
            <a:endParaRPr kumimoji="1" lang="ja-JP" altLang="en-US" sz="2400" dirty="0"/>
          </a:p>
        </p:txBody>
      </p:sp>
      <p:cxnSp>
        <p:nvCxnSpPr>
          <p:cNvPr id="28" name="直線矢印コネクタ 27"/>
          <p:cNvCxnSpPr>
            <a:stCxn id="27" idx="1"/>
            <a:endCxn id="26" idx="7"/>
          </p:cNvCxnSpPr>
          <p:nvPr/>
        </p:nvCxnSpPr>
        <p:spPr>
          <a:xfrm flipH="1" flipV="1">
            <a:off x="2146397" y="4183162"/>
            <a:ext cx="3132186" cy="222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円/楕円 35"/>
          <p:cNvSpPr/>
          <p:nvPr/>
        </p:nvSpPr>
        <p:spPr>
          <a:xfrm>
            <a:off x="3644639" y="4438327"/>
            <a:ext cx="611713" cy="6259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278583" y="4909416"/>
            <a:ext cx="3252354" cy="461665"/>
          </a:xfrm>
          <a:prstGeom prst="rect">
            <a:avLst/>
          </a:prstGeom>
          <a:noFill/>
        </p:spPr>
        <p:txBody>
          <a:bodyPr wrap="square" rtlCol="0">
            <a:spAutoFit/>
          </a:bodyPr>
          <a:lstStyle/>
          <a:p>
            <a:r>
              <a:rPr kumimoji="1" lang="ja-JP" altLang="en-US" sz="2400" dirty="0" smtClean="0"/>
              <a:t>粒子と下杵の間に隙間</a:t>
            </a:r>
            <a:endParaRPr kumimoji="1" lang="ja-JP" altLang="en-US" sz="2400" dirty="0"/>
          </a:p>
        </p:txBody>
      </p:sp>
      <p:cxnSp>
        <p:nvCxnSpPr>
          <p:cNvPr id="38" name="直線矢印コネクタ 37"/>
          <p:cNvCxnSpPr>
            <a:stCxn id="37" idx="1"/>
          </p:cNvCxnSpPr>
          <p:nvPr/>
        </p:nvCxnSpPr>
        <p:spPr>
          <a:xfrm flipH="1" flipV="1">
            <a:off x="4256352" y="4784083"/>
            <a:ext cx="1022231" cy="356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914" y="990714"/>
            <a:ext cx="3511962" cy="2633972"/>
          </a:xfrm>
          <a:prstGeom prst="rect">
            <a:avLst/>
          </a:prstGeom>
        </p:spPr>
      </p:pic>
      <p:sp>
        <p:nvSpPr>
          <p:cNvPr id="69" name="下矢印 68">
            <a:extLst>
              <a:ext uri="{FF2B5EF4-FFF2-40B4-BE49-F238E27FC236}">
                <a16:creationId xmlns=""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a:t>
            </a:r>
            <a:r>
              <a:rPr lang="ja-JP" altLang="en-US" sz="2400" dirty="0" smtClean="0">
                <a:solidFill>
                  <a:srgbClr val="FF0000"/>
                </a:solidFill>
              </a:rPr>
              <a:t>と空気</a:t>
            </a:r>
            <a:r>
              <a:rPr lang="ja-JP" altLang="en-US" sz="2400" dirty="0">
                <a:solidFill>
                  <a:srgbClr val="FF0000"/>
                </a:solidFill>
              </a:rPr>
              <a:t>が</a:t>
            </a:r>
            <a:r>
              <a:rPr lang="ja-JP" altLang="en-US" sz="2400" dirty="0" smtClean="0">
                <a:solidFill>
                  <a:srgbClr val="FF0000"/>
                </a:solidFill>
              </a:rPr>
              <a:t>多く入る</a:t>
            </a:r>
            <a:endParaRPr lang="ja-JP" altLang="en-US" sz="2400" dirty="0">
              <a:solidFill>
                <a:srgbClr val="FF0000"/>
              </a:solidFill>
            </a:endParaRPr>
          </a:p>
        </p:txBody>
      </p:sp>
      <p:sp>
        <p:nvSpPr>
          <p:cNvPr id="79" name="円/楕円 78"/>
          <p:cNvSpPr/>
          <p:nvPr/>
        </p:nvSpPr>
        <p:spPr>
          <a:xfrm>
            <a:off x="5056162" y="1032762"/>
            <a:ext cx="1297013" cy="2591924"/>
          </a:xfrm>
          <a:prstGeom prst="ellipse">
            <a:avLst/>
          </a:prstGeom>
          <a:noFill/>
          <a:ln w="28575">
            <a:solidFill>
              <a:srgbClr val="3F97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右矢印 81"/>
          <p:cNvSpPr/>
          <p:nvPr/>
        </p:nvSpPr>
        <p:spPr>
          <a:xfrm rot="9196365">
            <a:off x="4529136" y="2131994"/>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79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smtClean="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4" y="1048651"/>
            <a:ext cx="3511962" cy="2633972"/>
          </a:xfrm>
          <a:prstGeom prst="rect">
            <a:avLst/>
          </a:prstGeom>
        </p:spPr>
      </p:pic>
      <p:sp>
        <p:nvSpPr>
          <p:cNvPr id="14" name="円/楕円 13"/>
          <p:cNvSpPr/>
          <p:nvPr/>
        </p:nvSpPr>
        <p:spPr>
          <a:xfrm>
            <a:off x="5886450" y="1090699"/>
            <a:ext cx="1543050" cy="2591924"/>
          </a:xfrm>
          <a:prstGeom prst="ellipse">
            <a:avLst/>
          </a:prstGeom>
          <a:noFill/>
          <a:ln w="28575">
            <a:solidFill>
              <a:srgbClr val="3F97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rot="9196365">
            <a:off x="5221797" y="2563401"/>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smtClean="0"/>
              <a:t>気泡が塊で抜けていく</a:t>
            </a:r>
            <a:endParaRPr kumimoji="1" lang="ja-JP" altLang="en-US" sz="2400" dirty="0"/>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rPr>
              <a:t>下杵の降下速度が大きいと気泡の抜けが遅れる</a:t>
            </a:r>
            <a:endParaRPr lang="ja-JP" altLang="en-US" sz="2400" dirty="0">
              <a:solidFill>
                <a:srgbClr val="FF0000"/>
              </a:solidFill>
            </a:endParaRPr>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27324</TotalTime>
  <Words>1758</Words>
  <Application>Microsoft Office PowerPoint</Application>
  <PresentationFormat>画面に合わせる (4:3)</PresentationFormat>
  <Paragraphs>209</Paragraphs>
  <Slides>14</Slides>
  <Notes>9</Notes>
  <HiddenSlides>3</HiddenSlides>
  <MMClips>4</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ＭＳ 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PowerPoint プレゼンテーション</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3143</cp:revision>
  <dcterms:created xsi:type="dcterms:W3CDTF">2018-11-05T05:45:49Z</dcterms:created>
  <dcterms:modified xsi:type="dcterms:W3CDTF">2019-07-12T06:34:27Z</dcterms:modified>
</cp:coreProperties>
</file>